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2"/>
  </p:notesMasterIdLst>
  <p:sldIdLst>
    <p:sldId id="303" r:id="rId2"/>
    <p:sldId id="282" r:id="rId3"/>
    <p:sldId id="284" r:id="rId4"/>
    <p:sldId id="263" r:id="rId5"/>
    <p:sldId id="286" r:id="rId6"/>
    <p:sldId id="285" r:id="rId7"/>
    <p:sldId id="265" r:id="rId8"/>
    <p:sldId id="266" r:id="rId9"/>
    <p:sldId id="267" r:id="rId10"/>
    <p:sldId id="268" r:id="rId11"/>
    <p:sldId id="269" r:id="rId12"/>
    <p:sldId id="270" r:id="rId13"/>
    <p:sldId id="273" r:id="rId14"/>
    <p:sldId id="274" r:id="rId15"/>
    <p:sldId id="275" r:id="rId16"/>
    <p:sldId id="343" r:id="rId17"/>
    <p:sldId id="276" r:id="rId18"/>
    <p:sldId id="292" r:id="rId19"/>
    <p:sldId id="348" r:id="rId20"/>
    <p:sldId id="301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920" y="-4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56A81-5E1D-4E47-A05B-9A43450EFB1A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D58AC-46A8-4B84-A52D-08991E29D4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617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DAD1423-EB34-476C-8303-341E5FCCE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CBBCB4-A1D7-477B-A1B5-ABDCAADFC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7A9197F-30A2-46C7-8A33-230514133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4B3E18B-C9F7-4495-A1CD-7739A3BE0D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A50DA0-D33F-421B-BC31-C0A5C6A9F4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5117D66-D90F-4024-BA1E-26AEB32D7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D9559D-052A-4717-89B4-52B72596B0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7C68F3-AE86-4182-BD86-35F341CBC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F69647-C865-47FA-AA00-76301F519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C86BC4-88A2-4C2B-AF66-EF11F324B9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94D2AE-605F-4B9B-9197-9E13346F20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63FD55-3AD7-4D65-9793-12119E151B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AB49EEE-FF35-4808-986E-9CC4AC099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6" r:id="rId12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41438"/>
            <a:ext cx="7772400" cy="1655762"/>
          </a:xfrm>
        </p:spPr>
        <p:txBody>
          <a:bodyPr/>
          <a:lstStyle/>
          <a:p>
            <a:r>
              <a:rPr lang="ru-RU" sz="7200" b="1" dirty="0">
                <a:solidFill>
                  <a:schemeClr val="folHlink"/>
                </a:solidFill>
              </a:rPr>
              <a:t>НЕЙРОЙОГА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429000"/>
            <a:ext cx="8137525" cy="26638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4800" b="1" dirty="0" err="1" smtClean="0">
                <a:solidFill>
                  <a:schemeClr val="folHlink"/>
                </a:solidFill>
              </a:rPr>
              <a:t>Здоровьесберегающие</a:t>
            </a:r>
            <a:r>
              <a:rPr lang="ru-RU" sz="4800" b="1" dirty="0" smtClean="0">
                <a:solidFill>
                  <a:schemeClr val="folHlink"/>
                </a:solidFill>
              </a:rPr>
              <a:t> технологии в воспитании и развитии детей</a:t>
            </a:r>
            <a:endParaRPr lang="ru-RU" sz="4000" b="1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>
                <a:solidFill>
                  <a:schemeClr val="folHlink"/>
                </a:solidFill>
              </a:rPr>
              <a:t>Глазодвигательные упражнения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Позволяют расширить поле зрения </a:t>
            </a:r>
          </a:p>
          <a:p>
            <a:r>
              <a:rPr lang="ru-RU" sz="2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Улучшают восприятие </a:t>
            </a:r>
          </a:p>
          <a:p>
            <a:r>
              <a:rPr lang="ru-RU" sz="2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Развивают межполушарное взаимодействие</a:t>
            </a:r>
          </a:p>
          <a:p>
            <a:r>
              <a:rPr lang="ru-RU" sz="2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Активизируют процесс обучения</a:t>
            </a:r>
          </a:p>
          <a:p>
            <a:r>
              <a:rPr lang="ru-RU" sz="2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Повышают </a:t>
            </a:r>
            <a:r>
              <a:rPr lang="ru-RU" sz="24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тонус </a:t>
            </a:r>
            <a:r>
              <a:rPr lang="ru-RU" sz="2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организма</a:t>
            </a:r>
          </a:p>
        </p:txBody>
      </p:sp>
      <p:pic>
        <p:nvPicPr>
          <p:cNvPr id="6" name="Содержимое 5" descr="DSC0363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78300" y="1621756"/>
            <a:ext cx="3521075" cy="4482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/>
              <a:t>Артикуляционные </a:t>
            </a:r>
            <a:r>
              <a:rPr lang="ru-RU" sz="4000" b="1" dirty="0" smtClean="0"/>
              <a:t> упражнения</a:t>
            </a:r>
            <a:r>
              <a:rPr lang="ru-RU" sz="4000" b="1" dirty="0"/>
              <a:t>:</a:t>
            </a:r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800" b="1">
                <a:solidFill>
                  <a:schemeClr val="tx2"/>
                </a:solidFill>
              </a:rPr>
              <a:t>Укрепляют и развивают речевой аппарат </a:t>
            </a:r>
          </a:p>
          <a:p>
            <a:r>
              <a:rPr lang="ru-RU" sz="2800" b="1">
                <a:solidFill>
                  <a:schemeClr val="tx2"/>
                </a:solidFill>
              </a:rPr>
              <a:t>Улучшают произношение</a:t>
            </a:r>
          </a:p>
          <a:p>
            <a:r>
              <a:rPr lang="ru-RU" sz="2800" b="1">
                <a:solidFill>
                  <a:schemeClr val="tx2"/>
                </a:solidFill>
              </a:rPr>
              <a:t>Увеличивают скорость речи</a:t>
            </a:r>
          </a:p>
          <a:p>
            <a:r>
              <a:rPr lang="ru-RU" sz="2800" b="1">
                <a:solidFill>
                  <a:schemeClr val="tx2"/>
                </a:solidFill>
              </a:rPr>
              <a:t>Улучшают четкость речи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2444080" cy="45307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1753" name="Picture 9" descr="Изображение 0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628800"/>
            <a:ext cx="4032250" cy="4464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folHlink"/>
                </a:solidFill>
              </a:rPr>
              <a:t>Упражнения  </a:t>
            </a:r>
            <a:r>
              <a:rPr lang="ru-RU" sz="3600" b="1" dirty="0">
                <a:solidFill>
                  <a:schemeClr val="folHlink"/>
                </a:solidFill>
              </a:rPr>
              <a:t>на развитие мелкой </a:t>
            </a:r>
            <a:r>
              <a:rPr lang="ru-RU" sz="3600" b="1" dirty="0" smtClean="0">
                <a:solidFill>
                  <a:schemeClr val="folHlink"/>
                </a:solidFill>
              </a:rPr>
              <a:t> и общей  моторики  </a:t>
            </a:r>
            <a:r>
              <a:rPr lang="ru-RU" sz="3600" b="1" dirty="0">
                <a:solidFill>
                  <a:schemeClr val="folHlink"/>
                </a:solidFill>
              </a:rPr>
              <a:t>обеспечивают: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Aft>
                <a:spcPct val="5000"/>
              </a:spcAft>
            </a:pPr>
            <a:r>
              <a:rPr lang="ru-RU" sz="19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межполушарного взаимодействия</a:t>
            </a:r>
          </a:p>
          <a:p>
            <a:pPr>
              <a:lnSpc>
                <a:spcPct val="80000"/>
              </a:lnSpc>
              <a:spcAft>
                <a:spcPct val="5000"/>
              </a:spcAft>
            </a:pPr>
            <a:r>
              <a:rPr lang="ru-RU" sz="19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Снятие </a:t>
            </a:r>
            <a:r>
              <a:rPr lang="ru-RU" sz="19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синкинезий</a:t>
            </a:r>
            <a:r>
              <a:rPr lang="ru-RU" sz="19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(непроизвольных движений) </a:t>
            </a:r>
          </a:p>
          <a:p>
            <a:pPr>
              <a:lnSpc>
                <a:spcPct val="80000"/>
              </a:lnSpc>
              <a:spcAft>
                <a:spcPct val="5000"/>
              </a:spcAft>
            </a:pPr>
            <a:r>
              <a:rPr lang="ru-RU" sz="19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высших психических функций </a:t>
            </a:r>
          </a:p>
          <a:p>
            <a:pPr>
              <a:lnSpc>
                <a:spcPct val="80000"/>
              </a:lnSpc>
              <a:spcAft>
                <a:spcPct val="5000"/>
              </a:spcAft>
            </a:pPr>
            <a:r>
              <a:rPr lang="ru-RU" sz="19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Активизацию </a:t>
            </a:r>
            <a:r>
              <a:rPr lang="ru-RU" sz="19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вестибу-лярного</a:t>
            </a:r>
            <a:r>
              <a:rPr lang="ru-RU" sz="19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аппарата и лобных долей мозга, отвечающих за поведение и умение контролировать свои действия </a:t>
            </a:r>
          </a:p>
          <a:p>
            <a:pPr>
              <a:lnSpc>
                <a:spcPct val="80000"/>
              </a:lnSpc>
              <a:spcAft>
                <a:spcPct val="5000"/>
              </a:spcAft>
            </a:pPr>
            <a:r>
              <a:rPr lang="ru-RU" sz="19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интеллекта, ведь «наш ум находится на кончиках наших пальцев»</a:t>
            </a:r>
          </a:p>
          <a:p>
            <a:pPr>
              <a:lnSpc>
                <a:spcPct val="80000"/>
              </a:lnSpc>
              <a:spcAft>
                <a:spcPct val="5000"/>
              </a:spcAft>
            </a:pPr>
            <a:r>
              <a:rPr lang="ru-RU" sz="19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Тонизирование организма</a:t>
            </a:r>
          </a:p>
        </p:txBody>
      </p:sp>
      <p:pic>
        <p:nvPicPr>
          <p:cNvPr id="10" name="Содержимое 9" descr="DSC0405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700808"/>
            <a:ext cx="4038600" cy="44644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/>
              <a:t>Функциональные упражнения</a:t>
            </a:r>
            <a:r>
              <a:rPr lang="ru-RU" sz="4000"/>
              <a:t> необходимы для: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Aft>
                <a:spcPct val="10000"/>
              </a:spcAft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Развития коммуникативных навыков - рассчитаны  на парное  или групповое выполнение</a:t>
            </a:r>
          </a:p>
          <a:p>
            <a:pPr>
              <a:lnSpc>
                <a:spcPct val="90000"/>
              </a:lnSpc>
              <a:spcAft>
                <a:spcPct val="10000"/>
              </a:spcAft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Развития внимания</a:t>
            </a:r>
          </a:p>
          <a:p>
            <a:pPr>
              <a:lnSpc>
                <a:spcPct val="90000"/>
              </a:lnSpc>
              <a:spcAft>
                <a:spcPct val="10000"/>
              </a:spcAft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Снижения импульсивности, агрессивности и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гиперактивности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14" name="Содержимое 13" descr="DSC0369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412776"/>
            <a:ext cx="4038600" cy="4824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folHlink"/>
                </a:solidFill>
              </a:rPr>
              <a:t>Дыхательные упражнения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spcAft>
                <a:spcPct val="10000"/>
              </a:spcAft>
            </a:pPr>
            <a:r>
              <a:rPr lang="ru-RU" sz="19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Улучшают </a:t>
            </a:r>
            <a:r>
              <a:rPr lang="ru-RU" sz="19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ритмирование</a:t>
            </a:r>
            <a:r>
              <a:rPr lang="ru-RU" sz="19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организма</a:t>
            </a:r>
          </a:p>
          <a:p>
            <a:pPr>
              <a:lnSpc>
                <a:spcPct val="80000"/>
              </a:lnSpc>
              <a:spcAft>
                <a:spcPct val="10000"/>
              </a:spcAft>
            </a:pPr>
            <a:r>
              <a:rPr lang="ru-RU" sz="19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Развивают самоконтроль над поведением </a:t>
            </a:r>
          </a:p>
          <a:p>
            <a:pPr>
              <a:lnSpc>
                <a:spcPct val="80000"/>
              </a:lnSpc>
              <a:spcAft>
                <a:spcPct val="10000"/>
              </a:spcAft>
            </a:pPr>
            <a:r>
              <a:rPr lang="ru-RU" sz="19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Снижают </a:t>
            </a:r>
            <a:r>
              <a:rPr lang="ru-RU" sz="19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гиперактивность</a:t>
            </a:r>
            <a:r>
              <a:rPr lang="ru-RU" sz="19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импульсивность</a:t>
            </a:r>
          </a:p>
          <a:p>
            <a:pPr>
              <a:lnSpc>
                <a:spcPct val="80000"/>
              </a:lnSpc>
              <a:spcAft>
                <a:spcPct val="10000"/>
              </a:spcAft>
            </a:pPr>
            <a:r>
              <a:rPr lang="ru-RU" sz="19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Успокаивают и способствуют концентрации внимания</a:t>
            </a:r>
          </a:p>
          <a:p>
            <a:pPr>
              <a:lnSpc>
                <a:spcPct val="80000"/>
              </a:lnSpc>
              <a:spcAft>
                <a:spcPct val="10000"/>
              </a:spcAft>
            </a:pPr>
            <a:r>
              <a:rPr lang="ru-RU" sz="19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Увеличивают объем легких, </a:t>
            </a:r>
            <a:r>
              <a:rPr lang="ru-RU" sz="19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улучшают </a:t>
            </a:r>
            <a:r>
              <a:rPr lang="ru-RU" sz="19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кровообращение</a:t>
            </a:r>
          </a:p>
          <a:p>
            <a:pPr>
              <a:lnSpc>
                <a:spcPct val="80000"/>
              </a:lnSpc>
              <a:spcAft>
                <a:spcPct val="10000"/>
              </a:spcAft>
            </a:pPr>
            <a:r>
              <a:rPr lang="ru-RU" sz="19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Производят интенсивный массаж внутренних органов, что способствует общему оздоровлению и улучшению самочувствия</a:t>
            </a:r>
          </a:p>
        </p:txBody>
      </p:sp>
      <p:pic>
        <p:nvPicPr>
          <p:cNvPr id="6" name="Содержимое 5" descr="x_399c088b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628800"/>
            <a:ext cx="4038600" cy="43204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folHlink"/>
                </a:solidFill>
              </a:rPr>
              <a:t>РЕЛАКСАЦИЯ </a:t>
            </a:r>
            <a:br>
              <a:rPr lang="ru-RU" sz="4000" b="1" dirty="0">
                <a:solidFill>
                  <a:schemeClr val="folHlink"/>
                </a:solidFill>
              </a:rPr>
            </a:br>
            <a:r>
              <a:rPr lang="ru-RU" sz="4000" b="1" dirty="0">
                <a:solidFill>
                  <a:schemeClr val="folHlink"/>
                </a:solidFill>
              </a:rPr>
              <a:t>предназначена для: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ru-RU" b="1" dirty="0" smtClean="0">
              <a:solidFill>
                <a:schemeClr val="folHlink"/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Отдыха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Расслабления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Успокоения возбужденных мышц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Перехода к обычной деятельности </a:t>
            </a:r>
          </a:p>
        </p:txBody>
      </p:sp>
      <p:pic>
        <p:nvPicPr>
          <p:cNvPr id="7" name="Содержимое 6" descr="DSC0191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772816"/>
            <a:ext cx="4038600" cy="4392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Достоинства</a:t>
            </a:r>
            <a:r>
              <a:rPr lang="ru-RU" sz="3200" b="1" dirty="0">
                <a:solidFill>
                  <a:srgbClr val="FF6600"/>
                </a:solidFill>
              </a:rPr>
              <a:t> </a:t>
            </a:r>
            <a:r>
              <a:rPr lang="ru-RU" sz="3200" dirty="0" smtClean="0">
                <a:solidFill>
                  <a:srgbClr val="FF6600"/>
                </a:solidFill>
              </a:rPr>
              <a:t>сказоч</a:t>
            </a:r>
            <a:r>
              <a:rPr lang="ru-RU" sz="3200" b="1" dirty="0" smtClean="0">
                <a:solidFill>
                  <a:srgbClr val="FF6600"/>
                </a:solidFill>
              </a:rPr>
              <a:t>ных </a:t>
            </a:r>
            <a:r>
              <a:rPr lang="ru-RU" sz="3200" b="1" dirty="0">
                <a:solidFill>
                  <a:srgbClr val="FF6600"/>
                </a:solidFill>
              </a:rPr>
              <a:t>Комплексов НЕЙРОЙОГИ: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ct val="1000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Использование аудио-,  видео- и сенсорных эффектов</a:t>
            </a:r>
          </a:p>
          <a:p>
            <a:pPr>
              <a:spcAft>
                <a:spcPct val="1000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Использование сказочного сюжета, единого для всех Комплексов</a:t>
            </a:r>
          </a:p>
          <a:p>
            <a:pPr>
              <a:spcAft>
                <a:spcPct val="1000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Возможность парной и групповой работы</a:t>
            </a:r>
          </a:p>
          <a:p>
            <a:pPr>
              <a:spcAft>
                <a:spcPct val="1000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Легкость выполнения</a:t>
            </a:r>
          </a:p>
          <a:p>
            <a:pPr>
              <a:spcAft>
                <a:spcPct val="1000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Возможность применения для детей от 2-х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лет</a:t>
            </a:r>
          </a:p>
          <a:p>
            <a:pPr algn="ctr">
              <a:spcAft>
                <a:spcPct val="10000"/>
              </a:spcAft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ПОЛЕЗНО и НРАВИТСЯ ДЕТЯМ!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b="1" dirty="0"/>
          </a:p>
        </p:txBody>
      </p:sp>
      <p:pic>
        <p:nvPicPr>
          <p:cNvPr id="6" name="Содержимое 5" descr="DSC0192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21600000">
            <a:off x="4648200" y="1700808"/>
            <a:ext cx="4038600" cy="41044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solidFill>
                  <a:schemeClr val="tx1"/>
                </a:solidFill>
              </a:rPr>
              <a:t>Эффект</a:t>
            </a:r>
            <a:r>
              <a:rPr lang="ru-RU" sz="4000" dirty="0">
                <a:solidFill>
                  <a:srgbClr val="FF6600"/>
                </a:solidFill>
              </a:rPr>
              <a:t> </a:t>
            </a:r>
            <a:r>
              <a:rPr lang="ru-RU" sz="4000" dirty="0" smtClean="0">
                <a:solidFill>
                  <a:srgbClr val="FF6600"/>
                </a:solidFill>
              </a:rPr>
              <a:t>сказочных </a:t>
            </a:r>
            <a:r>
              <a:rPr lang="ru-RU" sz="4000" b="1" dirty="0" smtClean="0">
                <a:solidFill>
                  <a:srgbClr val="FF6600"/>
                </a:solidFill>
              </a:rPr>
              <a:t>Комплексов </a:t>
            </a:r>
            <a:endParaRPr lang="ru-RU" sz="4000" b="1" dirty="0">
              <a:solidFill>
                <a:srgbClr val="FF6600"/>
              </a:solidFill>
            </a:endParaRP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ct val="10000"/>
              </a:spcAft>
            </a:pPr>
            <a:r>
              <a:rPr lang="ru-RU" sz="2200" b="1" dirty="0">
                <a:solidFill>
                  <a:schemeClr val="accent3">
                    <a:lumMod val="75000"/>
                  </a:schemeClr>
                </a:solidFill>
              </a:rPr>
              <a:t>Активизация работы мозга</a:t>
            </a:r>
          </a:p>
          <a:p>
            <a:pPr>
              <a:lnSpc>
                <a:spcPct val="90000"/>
              </a:lnSpc>
              <a:spcAft>
                <a:spcPct val="10000"/>
              </a:spcAft>
            </a:pPr>
            <a:r>
              <a:rPr lang="ru-RU" sz="2200" b="1" dirty="0">
                <a:solidFill>
                  <a:schemeClr val="accent3">
                    <a:lumMod val="75000"/>
                  </a:schemeClr>
                </a:solidFill>
              </a:rPr>
              <a:t>Повышение тонуса нервной </a:t>
            </a:r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</a:rPr>
              <a:t>системы</a:t>
            </a:r>
          </a:p>
          <a:p>
            <a:pPr>
              <a:lnSpc>
                <a:spcPct val="90000"/>
              </a:lnSpc>
              <a:spcAft>
                <a:spcPct val="10000"/>
              </a:spcAft>
            </a:pPr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</a:rPr>
              <a:t>Развитие навыков </a:t>
            </a:r>
            <a:r>
              <a:rPr lang="ru-RU" sz="2200" b="1" dirty="0" err="1" smtClean="0">
                <a:solidFill>
                  <a:schemeClr val="accent3">
                    <a:lumMod val="75000"/>
                  </a:schemeClr>
                </a:solidFill>
              </a:rPr>
              <a:t>саморегуляции</a:t>
            </a:r>
            <a:endParaRPr lang="ru-RU" sz="2200" b="1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ct val="10000"/>
              </a:spcAft>
            </a:pPr>
            <a:r>
              <a:rPr lang="ru-RU" sz="2200" b="1" dirty="0">
                <a:solidFill>
                  <a:schemeClr val="accent3">
                    <a:lumMod val="75000"/>
                  </a:schemeClr>
                </a:solidFill>
              </a:rPr>
              <a:t>Улучшение межполушарного взаимодействия</a:t>
            </a:r>
          </a:p>
          <a:p>
            <a:pPr>
              <a:lnSpc>
                <a:spcPct val="90000"/>
              </a:lnSpc>
              <a:spcAft>
                <a:spcPct val="10000"/>
              </a:spcAft>
            </a:pPr>
            <a:r>
              <a:rPr lang="ru-RU" sz="2200" b="1" dirty="0">
                <a:solidFill>
                  <a:schemeClr val="accent3">
                    <a:lumMod val="75000"/>
                  </a:schemeClr>
                </a:solidFill>
              </a:rPr>
              <a:t>Развитие познавательного </a:t>
            </a:r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</a:rPr>
              <a:t>мышления и речи</a:t>
            </a:r>
          </a:p>
          <a:p>
            <a:pPr>
              <a:lnSpc>
                <a:spcPct val="90000"/>
              </a:lnSpc>
              <a:spcAft>
                <a:spcPct val="10000"/>
              </a:spcAft>
            </a:pPr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</a:rPr>
              <a:t>Развитие эмоционально-коммуникативной сферы</a:t>
            </a:r>
            <a:endParaRPr lang="ru-RU" sz="2200" b="1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ct val="10000"/>
              </a:spcAft>
            </a:pPr>
            <a:r>
              <a:rPr lang="ru-RU" sz="2200" b="1" dirty="0">
                <a:solidFill>
                  <a:schemeClr val="accent3">
                    <a:lumMod val="75000"/>
                  </a:schemeClr>
                </a:solidFill>
              </a:rPr>
              <a:t>Оздоровление </a:t>
            </a:r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</a:rPr>
              <a:t>организма, повышение иммунитета</a:t>
            </a:r>
            <a:endParaRPr lang="ru-RU" sz="2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6086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ru-RU" sz="2400"/>
          </a:p>
        </p:txBody>
      </p:sp>
      <p:pic>
        <p:nvPicPr>
          <p:cNvPr id="46087" name="Picture 7" descr="Изображение 0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557338"/>
            <a:ext cx="4105275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/>
              <a:t>Основные достоинства </a:t>
            </a:r>
            <a:r>
              <a:rPr lang="ru-RU" sz="2800" b="1" dirty="0" smtClean="0"/>
              <a:t>коррекционно-развивающих  </a:t>
            </a:r>
            <a:r>
              <a:rPr lang="ru-RU" sz="2800" dirty="0" smtClean="0"/>
              <a:t>КОМПЛЕКСОВ: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lnSpc>
                <a:spcPct val="80000"/>
              </a:lnSpc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Научно-обоснованный подход.</a:t>
            </a:r>
          </a:p>
          <a:p>
            <a:pPr algn="ctr">
              <a:lnSpc>
                <a:spcPct val="80000"/>
              </a:lnSpc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Высокая эффективность всех упражнений.</a:t>
            </a:r>
          </a:p>
          <a:p>
            <a:pPr algn="ctr">
              <a:lnSpc>
                <a:spcPct val="80000"/>
              </a:lnSpc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Быстрые, наглядные изменения показателей психического и физиологического развития ребенка.</a:t>
            </a:r>
          </a:p>
          <a:p>
            <a:pPr algn="ctr">
              <a:lnSpc>
                <a:spcPct val="80000"/>
              </a:lnSpc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Небольшие группы, индивидуальный подход.</a:t>
            </a:r>
          </a:p>
          <a:p>
            <a:pPr algn="ctr">
              <a:lnSpc>
                <a:spcPct val="80000"/>
              </a:lnSpc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 специалистов: </a:t>
            </a:r>
            <a:r>
              <a:rPr lang="ru-RU" sz="20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нейропсихолог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психолог.</a:t>
            </a:r>
            <a:endParaRPr lang="ru-RU" sz="2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Обязательное консультирование родителей и ознакомление с результатами.</a:t>
            </a:r>
          </a:p>
          <a:p>
            <a:pPr algn="ctr">
              <a:lnSpc>
                <a:spcPct val="80000"/>
              </a:lnSpc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аудио-,  видео- и сенсорных эффектов, что улучшает закрепление получаемых навыков.</a:t>
            </a:r>
          </a:p>
          <a:p>
            <a:pPr algn="ctr">
              <a:lnSpc>
                <a:spcPct val="80000"/>
              </a:lnSpc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позитивной мотивации ввиду легкости выполнения и использования сказочных сюжетов.</a:t>
            </a:r>
          </a:p>
          <a:p>
            <a:pPr algn="ctr">
              <a:lnSpc>
                <a:spcPct val="80000"/>
              </a:lnSpc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обучение проводится в игровой форме, никаких жестких требований.</a:t>
            </a:r>
          </a:p>
          <a:p>
            <a:pPr algn="ctr">
              <a:lnSpc>
                <a:spcPct val="80000"/>
              </a:lnSpc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Полезно и очень нравится всем детям, в т.ч. с трудностями в развитии.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ЭКСПРЕСС-диагностика </a:t>
            </a:r>
            <a:r>
              <a:rPr lang="ru-RU" sz="3600" dirty="0" smtClean="0">
                <a:solidFill>
                  <a:srgbClr val="FF6600"/>
                </a:solidFill>
              </a:rPr>
              <a:t>состав заключения</a:t>
            </a:r>
            <a:r>
              <a:rPr lang="ru-RU" sz="3600" dirty="0" smtClean="0"/>
              <a:t>: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 numCol="2">
            <a:normAutofit fontScale="25000" lnSpcReduction="20000"/>
          </a:bodyPr>
          <a:lstStyle/>
          <a:p>
            <a:r>
              <a:rPr lang="ru-RU" sz="56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Ведущее полушарие</a:t>
            </a:r>
            <a:endParaRPr lang="ru-RU" sz="5600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56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Ведущая рука</a:t>
            </a:r>
            <a:endParaRPr lang="ru-RU" sz="5600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56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Ведущий глаз</a:t>
            </a:r>
            <a:endParaRPr lang="ru-RU" sz="5600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56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Ведущее ухо</a:t>
            </a:r>
            <a:endParaRPr lang="ru-RU" sz="5600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56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Тип межполушарной асимметрии</a:t>
            </a:r>
            <a:endParaRPr lang="ru-RU" sz="5600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56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Ведущий канал восприятия</a:t>
            </a:r>
            <a:endParaRPr lang="ru-RU" sz="5600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56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Темперамент</a:t>
            </a:r>
            <a:endParaRPr lang="ru-RU" sz="5600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56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Уровень тревожности*</a:t>
            </a:r>
            <a:endParaRPr lang="ru-RU" sz="5600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56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Настроение*</a:t>
            </a:r>
            <a:endParaRPr lang="ru-RU" sz="5600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56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Уровень энергии*</a:t>
            </a:r>
            <a:endParaRPr lang="ru-RU" sz="5600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56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Эмоциональные установки*</a:t>
            </a:r>
            <a:endParaRPr lang="ru-RU" sz="5600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56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Особенности характера</a:t>
            </a:r>
            <a:endParaRPr lang="ru-RU" sz="5600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56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Общение, коммуникация*</a:t>
            </a:r>
            <a:endParaRPr lang="ru-RU" sz="5600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56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Самостоятельность, уверенность*</a:t>
            </a:r>
            <a:endParaRPr lang="ru-RU" sz="5600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56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Лидерские качества</a:t>
            </a:r>
            <a:endParaRPr lang="ru-RU" sz="5600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56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Интеллект: мыслитель/художник</a:t>
            </a:r>
            <a:endParaRPr lang="ru-RU" sz="5600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56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Интеллект: анализ/синтез</a:t>
            </a:r>
            <a:endParaRPr lang="ru-RU" sz="4300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56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Понятийное мышление*</a:t>
            </a:r>
            <a:endParaRPr lang="ru-RU" sz="5600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56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Пространственное мышление*</a:t>
            </a:r>
            <a:endParaRPr lang="ru-RU" sz="5600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56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Образное, творческое мышление</a:t>
            </a:r>
            <a:endParaRPr lang="ru-RU" sz="5600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56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Творческие способности (нестандартность мышления)</a:t>
            </a:r>
            <a:endParaRPr lang="ru-RU" sz="5600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56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Концентрация внимания*</a:t>
            </a:r>
            <a:endParaRPr lang="ru-RU" sz="5600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56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Скорость переработки информации*</a:t>
            </a:r>
            <a:endParaRPr lang="ru-RU" sz="5600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56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Ведущая память</a:t>
            </a:r>
            <a:endParaRPr lang="ru-RU" sz="5600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56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Зрительно-моторная координация*</a:t>
            </a:r>
            <a:endParaRPr lang="ru-RU" sz="5600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56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Навык чтения</a:t>
            </a:r>
            <a:endParaRPr lang="ru-RU" sz="5600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56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Способности к языкам</a:t>
            </a:r>
            <a:endParaRPr lang="ru-RU" sz="5600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56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Музыкальные способности</a:t>
            </a:r>
            <a:endParaRPr lang="ru-RU" sz="5600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56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Способности к рисованию</a:t>
            </a:r>
            <a:endParaRPr lang="ru-RU" sz="5600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56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Профориентация</a:t>
            </a:r>
            <a:endParaRPr lang="ru-RU" sz="5600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56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Особенности обучения</a:t>
            </a:r>
            <a:endParaRPr lang="ru-RU" sz="5600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56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Рекомендации по обучению</a:t>
            </a:r>
            <a:endParaRPr lang="ru-RU" sz="5600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56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Рекомендации по воспитанию и развитию</a:t>
            </a:r>
            <a:endParaRPr lang="ru-RU" sz="5600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sz="56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b="1" dirty="0"/>
              <a:t> НЕЙРОЙОГА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НОВАЯ  УНИВЕРСАЛЬНАЯ, КОМПЛЕКСНАЯ  СИСТЕМА ВОСПИТАНИЯ И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РАЗВИТИЯ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</a:t>
            </a:r>
            <a:endParaRPr lang="ru-RU" sz="28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28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Разработана в Центре управления стрессом (СПб)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 системы – </a:t>
            </a:r>
            <a:r>
              <a:rPr lang="ru-RU" sz="28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нейропсихолог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Кузнеченкова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Светлана Олеговна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299" y="1790509"/>
            <a:ext cx="5338468" cy="504056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Детский клуб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Кукаляка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3600" b="1" dirty="0" err="1" smtClean="0">
                <a:solidFill>
                  <a:schemeClr val="accent1">
                    <a:lumMod val="75000"/>
                  </a:schemeClr>
                </a:solidFill>
              </a:rPr>
              <a:t>Г.Тверь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, ул. </a:t>
            </a:r>
            <a:r>
              <a:rPr lang="ru-RU" sz="3600" b="1" dirty="0" err="1" smtClean="0">
                <a:solidFill>
                  <a:schemeClr val="accent1">
                    <a:lumMod val="75000"/>
                  </a:schemeClr>
                </a:solidFill>
              </a:rPr>
              <a:t>Хромова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, 15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Font typeface="Wingdings" pitchFamily="2" charset="2"/>
              <a:buNone/>
            </a:pPr>
            <a:endParaRPr lang="ru-RU" sz="3600" b="1" dirty="0"/>
          </a:p>
          <a:p>
            <a:pPr algn="ctr">
              <a:buFont typeface="Wingdings" pitchFamily="2" charset="2"/>
              <a:buNone/>
            </a:pPr>
            <a:endParaRPr lang="ru-RU" sz="1200" b="1" dirty="0"/>
          </a:p>
          <a:p>
            <a:pPr algn="ctr">
              <a:buFont typeface="Wingdings" pitchFamily="2" charset="2"/>
              <a:buNone/>
            </a:pPr>
            <a:r>
              <a:rPr lang="ru-RU" sz="3600" b="1" dirty="0"/>
              <a:t>т. </a:t>
            </a:r>
            <a:r>
              <a:rPr lang="ru-RU" sz="3600" b="1" dirty="0" smtClean="0"/>
              <a:t>(4822)-577-112</a:t>
            </a:r>
            <a:endParaRPr lang="ru-RU" sz="3600" b="1" dirty="0"/>
          </a:p>
          <a:p>
            <a:pPr algn="ctr">
              <a:buFont typeface="Wingdings" pitchFamily="2" charset="2"/>
              <a:buNone/>
            </a:pPr>
            <a:endParaRPr lang="ru-RU" sz="1200" b="1" dirty="0"/>
          </a:p>
          <a:p>
            <a:pPr algn="ctr">
              <a:buFont typeface="Wingdings" pitchFamily="2" charset="2"/>
              <a:buNone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www.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kukalyaka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.ru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dirty="0"/>
              <a:t>НЕЙРОЙОГА </a:t>
            </a:r>
            <a:r>
              <a:rPr lang="ru-RU" sz="4000" b="1" dirty="0"/>
              <a:t>– это:</a:t>
            </a:r>
            <a:endParaRPr lang="ru-RU" sz="5400" b="1" dirty="0"/>
          </a:p>
        </p:txBody>
      </p:sp>
      <p:sp>
        <p:nvSpPr>
          <p:cNvPr id="63496" name="Rectangle 8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аучно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обоснованное и своевременное развитие  ребенка и коррекция всех его трудностей.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омощь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ребенку в его желании чувствовать свою значимость, бегать, прыгать, радоваться и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ИГРАТЬ, ИГРАТЬ, ИГРАТЬ!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обрый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 родителям, который поможет правильно воспитывать ребенка и укрепить взаимопонимание и мир в семье!</a:t>
            </a:r>
          </a:p>
        </p:txBody>
      </p:sp>
      <p:pic>
        <p:nvPicPr>
          <p:cNvPr id="16" name="Содержимое 15" descr="DSC0365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600200"/>
            <a:ext cx="3888431" cy="4530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folHlink"/>
                </a:solidFill>
              </a:rPr>
              <a:t>НЕЙРОЙОГА использует: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600200"/>
            <a:ext cx="4608512" cy="45307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Aft>
                <a:spcPct val="20000"/>
              </a:spcAft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Нейропсихологические коррекционные и развивающие методики</a:t>
            </a:r>
          </a:p>
          <a:p>
            <a:pPr>
              <a:lnSpc>
                <a:spcPct val="80000"/>
              </a:lnSpc>
              <a:spcAft>
                <a:spcPct val="20000"/>
              </a:spcAft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Элементы йоги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spcAft>
                <a:spcPct val="20000"/>
              </a:spcAft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Дыхательную гимнастику</a:t>
            </a:r>
          </a:p>
          <a:p>
            <a:pPr>
              <a:lnSpc>
                <a:spcPct val="80000"/>
              </a:lnSpc>
              <a:spcAft>
                <a:spcPct val="20000"/>
              </a:spcAft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Интерактивные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методики</a:t>
            </a:r>
          </a:p>
          <a:p>
            <a:pPr>
              <a:lnSpc>
                <a:spcPct val="80000"/>
              </a:lnSpc>
              <a:spcAft>
                <a:spcPct val="20000"/>
              </a:spcAft>
            </a:pPr>
            <a:r>
              <a:rPr lang="ru-RU" sz="24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Сенсорно-перцептивные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методы</a:t>
            </a:r>
          </a:p>
          <a:p>
            <a:pPr>
              <a:lnSpc>
                <a:spcPct val="80000"/>
              </a:lnSpc>
              <a:spcAft>
                <a:spcPct val="20000"/>
              </a:spcAft>
            </a:pPr>
            <a:r>
              <a:rPr lang="ru-RU" sz="24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Арт-терапию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spcAft>
                <a:spcPct val="20000"/>
              </a:spcAft>
            </a:pP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Сказкотерапию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spcAft>
                <a:spcPct val="20000"/>
              </a:spcAft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Игровую терапию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DSC0363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556792"/>
            <a:ext cx="4172272" cy="44644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folHlink"/>
                </a:solidFill>
              </a:rPr>
              <a:t>НЕЙРОЙОГА необходима: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Детям с серьезными трудностями в развитии, так как улучшает работу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мозга,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способствует изменениям в лучшую сторону (нормы) психического и неврологического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статуса.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Детям с обычными способностями, так как, улучшая работу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мозга,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способствует развитию интеллектуальных, психических возможностей в сторону выше стандартных возрастных нормативов по многим параметрам.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Детям одаренным, так как помогает оценить, поддержать и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правильно развить все способности. 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«Комплексные коррекционно-развивающие занятия:</a:t>
            </a:r>
            <a:endParaRPr lang="ru-RU" sz="4000" b="1" dirty="0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Сказочные 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интер-активные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Комплексы 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Сказкотерапия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Сенсорной комнате</a:t>
            </a:r>
          </a:p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«Работа» на Фабрике чудес  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sz="2800" b="1" dirty="0"/>
          </a:p>
          <a:p>
            <a:endParaRPr lang="ru-RU" sz="2800" dirty="0"/>
          </a:p>
        </p:txBody>
      </p:sp>
      <p:pic>
        <p:nvPicPr>
          <p:cNvPr id="13" name="Содержимое 12" descr="x_120e7bd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53427" y="1600200"/>
            <a:ext cx="4028145" cy="4530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600" b="1" dirty="0"/>
              <a:t>В каждый Сказочный Комплекс </a:t>
            </a:r>
            <a:r>
              <a:rPr lang="ru-RU" sz="2600" b="1" dirty="0" err="1"/>
              <a:t>Нейройоги</a:t>
            </a:r>
            <a:r>
              <a:rPr lang="ru-RU" sz="2600" b="1" dirty="0"/>
              <a:t/>
            </a:r>
            <a:br>
              <a:rPr lang="ru-RU" sz="2600" b="1" dirty="0"/>
            </a:br>
            <a:r>
              <a:rPr lang="ru-RU" sz="2600" b="1" dirty="0"/>
              <a:t>обязательно входят: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ct val="10000"/>
              </a:spcAft>
            </a:pPr>
            <a:r>
              <a:rPr lang="ru-RU" sz="19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Простые растяжки-разминки с элементами суставной гимнастики </a:t>
            </a:r>
          </a:p>
          <a:p>
            <a:pPr>
              <a:lnSpc>
                <a:spcPct val="90000"/>
              </a:lnSpc>
              <a:spcAft>
                <a:spcPct val="10000"/>
              </a:spcAft>
            </a:pPr>
            <a:r>
              <a:rPr lang="ru-RU" sz="19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Массажи </a:t>
            </a:r>
          </a:p>
          <a:p>
            <a:pPr>
              <a:lnSpc>
                <a:spcPct val="90000"/>
              </a:lnSpc>
              <a:spcAft>
                <a:spcPct val="10000"/>
              </a:spcAft>
            </a:pPr>
            <a:r>
              <a:rPr lang="ru-RU" sz="19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Глазодвигательные</a:t>
            </a:r>
            <a:r>
              <a:rPr lang="ru-RU" sz="19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артикуляционные упражнения, скороговорки </a:t>
            </a:r>
          </a:p>
          <a:p>
            <a:pPr>
              <a:lnSpc>
                <a:spcPct val="90000"/>
              </a:lnSpc>
              <a:spcAft>
                <a:spcPct val="10000"/>
              </a:spcAft>
            </a:pPr>
            <a:r>
              <a:rPr lang="ru-RU" sz="19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Упражнения на развитие мелкой и общей моторики</a:t>
            </a:r>
          </a:p>
          <a:p>
            <a:pPr>
              <a:lnSpc>
                <a:spcPct val="90000"/>
              </a:lnSpc>
              <a:spcAft>
                <a:spcPct val="10000"/>
              </a:spcAft>
            </a:pPr>
            <a:r>
              <a:rPr lang="ru-RU" sz="19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Сложные растяжки</a:t>
            </a:r>
          </a:p>
          <a:p>
            <a:pPr>
              <a:lnSpc>
                <a:spcPct val="90000"/>
              </a:lnSpc>
              <a:spcAft>
                <a:spcPct val="10000"/>
              </a:spcAft>
            </a:pPr>
            <a:r>
              <a:rPr lang="ru-RU" sz="19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Функциональные упражнения</a:t>
            </a:r>
          </a:p>
          <a:p>
            <a:pPr>
              <a:lnSpc>
                <a:spcPct val="90000"/>
              </a:lnSpc>
              <a:spcAft>
                <a:spcPct val="10000"/>
              </a:spcAft>
            </a:pPr>
            <a:r>
              <a:rPr lang="ru-RU" sz="19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Дыхательные упражнения</a:t>
            </a:r>
          </a:p>
          <a:p>
            <a:pPr>
              <a:lnSpc>
                <a:spcPct val="90000"/>
              </a:lnSpc>
              <a:spcAft>
                <a:spcPct val="10000"/>
              </a:spcAft>
            </a:pPr>
            <a:r>
              <a:rPr lang="ru-RU" sz="19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Релаксация </a:t>
            </a:r>
            <a:endParaRPr lang="ru-RU" sz="19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DSC_111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556793"/>
            <a:ext cx="4038600" cy="489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chemeClr val="folHlink"/>
                </a:solidFill>
              </a:rPr>
              <a:t>Эффект растяжек-разминок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5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Тренируют </a:t>
            </a:r>
            <a:r>
              <a:rPr lang="ru-RU" sz="25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вестибулярный аппарат</a:t>
            </a:r>
          </a:p>
          <a:p>
            <a:pPr>
              <a:lnSpc>
                <a:spcPct val="80000"/>
              </a:lnSpc>
            </a:pPr>
            <a:r>
              <a:rPr lang="ru-RU" sz="25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Повышают </a:t>
            </a:r>
            <a:r>
              <a:rPr lang="ru-RU" sz="25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активность </a:t>
            </a:r>
          </a:p>
          <a:p>
            <a:pPr>
              <a:lnSpc>
                <a:spcPct val="80000"/>
              </a:lnSpc>
            </a:pPr>
            <a:r>
              <a:rPr lang="ru-RU" sz="25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Дают прилив бодрости </a:t>
            </a:r>
          </a:p>
          <a:p>
            <a:pPr>
              <a:lnSpc>
                <a:spcPct val="80000"/>
              </a:lnSpc>
            </a:pPr>
            <a:r>
              <a:rPr lang="ru-RU" sz="25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Укрепляют мышцы тела </a:t>
            </a:r>
          </a:p>
          <a:p>
            <a:pPr>
              <a:lnSpc>
                <a:spcPct val="80000"/>
              </a:lnSpc>
            </a:pPr>
            <a:r>
              <a:rPr lang="ru-RU" sz="25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Делают </a:t>
            </a:r>
            <a:r>
              <a:rPr lang="ru-RU" sz="25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позвоночник более гибким</a:t>
            </a:r>
          </a:p>
          <a:p>
            <a:pPr>
              <a:lnSpc>
                <a:spcPct val="80000"/>
              </a:lnSpc>
            </a:pPr>
            <a:r>
              <a:rPr lang="ru-RU" sz="25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Улучшают настроение </a:t>
            </a:r>
          </a:p>
          <a:p>
            <a:pPr>
              <a:lnSpc>
                <a:spcPct val="80000"/>
              </a:lnSpc>
            </a:pPr>
            <a:r>
              <a:rPr lang="ru-RU" sz="25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Учат ребенка открыто выражать свои чувства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7" name="Picture 7" descr="Изображение 0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628800"/>
            <a:ext cx="4248150" cy="4608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МАССАЖИ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spcAft>
                <a:spcPct val="10000"/>
              </a:spcAft>
            </a:pPr>
            <a:r>
              <a:rPr lang="ru-RU" b="1" dirty="0">
                <a:solidFill>
                  <a:schemeClr val="tx2"/>
                </a:solidFill>
              </a:rPr>
              <a:t>Стимулируют организм</a:t>
            </a:r>
          </a:p>
          <a:p>
            <a:pPr>
              <a:lnSpc>
                <a:spcPct val="80000"/>
              </a:lnSpc>
              <a:spcAft>
                <a:spcPct val="10000"/>
              </a:spcAft>
            </a:pPr>
            <a:r>
              <a:rPr lang="ru-RU" b="1" dirty="0">
                <a:solidFill>
                  <a:schemeClr val="tx2"/>
                </a:solidFill>
              </a:rPr>
              <a:t>Повышают энергетический потенциал </a:t>
            </a:r>
          </a:p>
          <a:p>
            <a:pPr>
              <a:lnSpc>
                <a:spcPct val="80000"/>
              </a:lnSpc>
              <a:spcAft>
                <a:spcPct val="10000"/>
              </a:spcAft>
            </a:pPr>
            <a:r>
              <a:rPr lang="ru-RU" b="1" dirty="0">
                <a:solidFill>
                  <a:schemeClr val="tx2"/>
                </a:solidFill>
              </a:rPr>
              <a:t>Необходимы, чтобы размять </a:t>
            </a:r>
            <a:r>
              <a:rPr lang="ru-RU" b="1" dirty="0" smtClean="0">
                <a:solidFill>
                  <a:schemeClr val="tx2"/>
                </a:solidFill>
              </a:rPr>
              <a:t>мышцы</a:t>
            </a:r>
            <a:endParaRPr lang="ru-RU" b="1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spcAft>
                <a:spcPct val="10000"/>
              </a:spcAft>
            </a:pPr>
            <a:r>
              <a:rPr lang="ru-RU" b="1" dirty="0">
                <a:solidFill>
                  <a:schemeClr val="tx2"/>
                </a:solidFill>
              </a:rPr>
              <a:t>Приучают ребенка самостоятельно заботиться о теле</a:t>
            </a:r>
            <a:r>
              <a:rPr lang="ru-RU" b="1" dirty="0"/>
              <a:t> </a:t>
            </a:r>
          </a:p>
        </p:txBody>
      </p:sp>
      <p:pic>
        <p:nvPicPr>
          <p:cNvPr id="6" name="Содержимое 5" descr="DSC0207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628800"/>
            <a:ext cx="4038600" cy="42484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2640</TotalTime>
  <Words>640</Words>
  <Application>Microsoft Office PowerPoint</Application>
  <PresentationFormat>Экран (4:3)</PresentationFormat>
  <Paragraphs>159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Изящная</vt:lpstr>
      <vt:lpstr>НЕЙРОЙОГА</vt:lpstr>
      <vt:lpstr> НЕЙРОЙОГА</vt:lpstr>
      <vt:lpstr>НЕЙРОЙОГА – это:</vt:lpstr>
      <vt:lpstr>НЕЙРОЙОГА использует:</vt:lpstr>
      <vt:lpstr>НЕЙРОЙОГА необходима:</vt:lpstr>
      <vt:lpstr>«Комплексные коррекционно-развивающие занятия:</vt:lpstr>
      <vt:lpstr>В каждый Сказочный Комплекс Нейройоги обязательно входят:</vt:lpstr>
      <vt:lpstr>Эффект растяжек-разминок</vt:lpstr>
      <vt:lpstr>МАССАЖИ</vt:lpstr>
      <vt:lpstr>Глазодвигательные упражнения</vt:lpstr>
      <vt:lpstr>Артикуляционные  упражнения:</vt:lpstr>
      <vt:lpstr>Упражнения  на развитие мелкой  и общей  моторики  обеспечивают:</vt:lpstr>
      <vt:lpstr>Функциональные упражнения необходимы для:</vt:lpstr>
      <vt:lpstr>Дыхательные упражнения</vt:lpstr>
      <vt:lpstr>РЕЛАКСАЦИЯ  предназначена для:</vt:lpstr>
      <vt:lpstr>Достоинства сказочных Комплексов НЕЙРОЙОГИ:</vt:lpstr>
      <vt:lpstr>Эффект сказочных Комплексов </vt:lpstr>
      <vt:lpstr>Основные достоинства коррекционно-развивающих  КОМПЛЕКСОВ: </vt:lpstr>
      <vt:lpstr>ЭКСПРЕСС-диагностика состав заключения:</vt:lpstr>
      <vt:lpstr>Детский клуб Кукаляка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НЕЙРОЙОГА</dc:title>
  <dc:creator>acer</dc:creator>
  <cp:lastModifiedBy>USER</cp:lastModifiedBy>
  <cp:revision>117</cp:revision>
  <dcterms:created xsi:type="dcterms:W3CDTF">2010-06-13T15:58:31Z</dcterms:created>
  <dcterms:modified xsi:type="dcterms:W3CDTF">2012-02-21T20:12:24Z</dcterms:modified>
</cp:coreProperties>
</file>